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2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F52FA4-43F4-20BC-3F55-4D958A7E8E46}"/>
              </a:ext>
            </a:extLst>
          </p:cNvPr>
          <p:cNvSpPr/>
          <p:nvPr userDrawn="1"/>
        </p:nvSpPr>
        <p:spPr>
          <a:xfrm>
            <a:off x="0" y="0"/>
            <a:ext cx="12288033" cy="6989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634C-6386-C665-3408-276D5D4A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A1F7-7989-4E34-84AB-C9385C50ADE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43918-C680-DC78-964F-B490112B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23A43-1880-D673-6132-960BBB75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B113-0E70-44D8-9DBF-E2CCC13541D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oogle Shape;89;p1">
            <a:extLst>
              <a:ext uri="{FF2B5EF4-FFF2-40B4-BE49-F238E27FC236}">
                <a16:creationId xmlns:a16="http://schemas.microsoft.com/office/drawing/2014/main" id="{4D362991-4508-4EE3-B0D4-10FA2DAF540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14782"/>
          <a:stretch/>
        </p:blipFill>
        <p:spPr>
          <a:xfrm>
            <a:off x="-177800" y="40774"/>
            <a:ext cx="12516633" cy="698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A30560C6-4BB7-D1DA-8A7D-3BB5858C5E5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480946" y="19306"/>
            <a:ext cx="3711054" cy="9770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7DCB3B-04FB-5688-D6C8-BEF770DFC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977" y="3602038"/>
            <a:ext cx="90173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A6C56-B180-FDE3-2A30-81DF7556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977" y="1122363"/>
            <a:ext cx="90173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2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FBBB-FD2C-6EF7-EA86-FF0AD349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811"/>
            <a:ext cx="10515600" cy="7488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10D3-A5D3-0082-1EC6-20E7380F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5D3D4-0F43-3072-A871-27B754E6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A1F7-7989-4E34-84AB-C9385C50ADE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FD278-0984-BB16-AABC-3E380C57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5E53-BE46-6FDC-2709-CD5C9B92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B113-0E70-44D8-9DBF-E2CCC13541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05;p3">
            <a:extLst>
              <a:ext uri="{FF2B5EF4-FFF2-40B4-BE49-F238E27FC236}">
                <a16:creationId xmlns:a16="http://schemas.microsoft.com/office/drawing/2014/main" id="{840CEED9-68F5-F197-5915-8D9EFB29A2D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84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6;p3">
            <a:extLst>
              <a:ext uri="{FF2B5EF4-FFF2-40B4-BE49-F238E27FC236}">
                <a16:creationId xmlns:a16="http://schemas.microsoft.com/office/drawing/2014/main" id="{0DF295AB-18AA-CB4B-C63B-C844000A7A9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85840"/>
            <a:ext cx="2573079" cy="677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26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BDD92-B497-17C2-D486-A0066CDB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4D34D-1ACE-62E9-1246-C3B2D6EE6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E5DE6-8B31-FA8A-1133-AD67FC2F6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DA1F7-7989-4E34-84AB-C9385C50ADE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F29F4-B9FF-5E19-1625-2EAD06689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EEEDA-6414-002F-7789-AD01BF6D9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ABB113-0E70-44D8-9DBF-E2CCC135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898C-986E-54B9-381E-2F8CB39D3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977" y="682371"/>
            <a:ext cx="9017391" cy="1710874"/>
          </a:xfrm>
        </p:spPr>
        <p:txBody>
          <a:bodyPr>
            <a:normAutofit/>
          </a:bodyPr>
          <a:lstStyle/>
          <a:p>
            <a:r>
              <a:rPr lang="en-US" sz="5400" dirty="0"/>
              <a:t>Presentation Title</a:t>
            </a:r>
            <a:br>
              <a:rPr lang="en-US" sz="5400" dirty="0"/>
            </a:br>
            <a:r>
              <a:rPr lang="en-US" sz="4000" dirty="0"/>
              <a:t>Sub-title (if any)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496E7-8FB0-87EC-A274-EC7C011A3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977" y="2852963"/>
            <a:ext cx="9017391" cy="1710874"/>
          </a:xfrm>
        </p:spPr>
        <p:txBody>
          <a:bodyPr>
            <a:normAutofit/>
          </a:bodyPr>
          <a:lstStyle/>
          <a:p>
            <a:r>
              <a:rPr lang="en-US" sz="1800" dirty="0"/>
              <a:t>Date</a:t>
            </a:r>
          </a:p>
          <a:p>
            <a:r>
              <a:rPr lang="en-US" sz="1800" dirty="0"/>
              <a:t>Speaker’s Name</a:t>
            </a:r>
          </a:p>
          <a:p>
            <a:r>
              <a:rPr lang="en-US" sz="1800" dirty="0"/>
              <a:t>Organization</a:t>
            </a:r>
          </a:p>
          <a:p>
            <a:r>
              <a:rPr lang="en-US" sz="1800" dirty="0"/>
              <a:t>City, Country</a:t>
            </a:r>
          </a:p>
        </p:txBody>
      </p:sp>
    </p:spTree>
    <p:extLst>
      <p:ext uri="{BB962C8B-B14F-4D97-AF65-F5344CB8AC3E}">
        <p14:creationId xmlns:p14="http://schemas.microsoft.com/office/powerpoint/2010/main" val="47389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2A71A-BFA5-A72B-83F4-CA1574288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651B-3935-6A0E-F7DD-07BD7307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F2B123-7D3C-F48A-8A9D-8FA3EBA1C20E}"/>
              </a:ext>
            </a:extLst>
          </p:cNvPr>
          <p:cNvSpPr/>
          <p:nvPr/>
        </p:nvSpPr>
        <p:spPr>
          <a:xfrm>
            <a:off x="557169" y="1927892"/>
            <a:ext cx="107966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relation to this presentation, I declare that there are no conflicts of interest.</a:t>
            </a:r>
          </a:p>
          <a:p>
            <a:endParaRPr lang="de-DE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259BF-5ABB-761D-853C-FE2372EB1DE4}"/>
              </a:ext>
            </a:extLst>
          </p:cNvPr>
          <p:cNvSpPr/>
          <p:nvPr/>
        </p:nvSpPr>
        <p:spPr>
          <a:xfrm>
            <a:off x="613794" y="5452844"/>
            <a:ext cx="109644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5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conflict of interest is any situation in which a speaker or immediate family members have interests, and those may cause a conflict with the current presentation. Conflicts of interest do not preclude the delivery of the talk, but should be explicitly declared. These may include financial interests (</a:t>
            </a:r>
            <a:r>
              <a:rPr lang="en-GB" altLang="en-US" sz="15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eg.</a:t>
            </a:r>
            <a:r>
              <a:rPr lang="en-GB" altLang="en-US" sz="15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owning stocks of a related company, having received honoraria, consultancy fees), research interests (research support by grants or otherwise), organisational interests and gifts.</a:t>
            </a:r>
            <a:endParaRPr lang="de-CH" altLang="en-US" sz="15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2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A1FE4-F4C4-52D7-5A4B-A17007350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BDCE-C245-0F06-1C83-FD9D1696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488A2-BBD9-2823-51A9-84D1B11ECF84}"/>
              </a:ext>
            </a:extLst>
          </p:cNvPr>
          <p:cNvSpPr/>
          <p:nvPr/>
        </p:nvSpPr>
        <p:spPr>
          <a:xfrm>
            <a:off x="536895" y="1558923"/>
            <a:ext cx="107966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relation to this presentation, I declare the following, real or perceived conflicts of interest:</a:t>
            </a:r>
          </a:p>
          <a:p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</a:t>
            </a:r>
          </a:p>
          <a:p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-</a:t>
            </a:r>
          </a:p>
          <a:p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-</a:t>
            </a:r>
            <a:endParaRPr lang="de-DE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9A8CB-61A4-143F-F2BF-0FF9AF3CCC98}"/>
              </a:ext>
            </a:extLst>
          </p:cNvPr>
          <p:cNvSpPr/>
          <p:nvPr/>
        </p:nvSpPr>
        <p:spPr>
          <a:xfrm>
            <a:off x="613794" y="5452844"/>
            <a:ext cx="109644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5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conflict of interest is any situation in which a speaker or immediate family members have interests, and those may cause a conflict with the current presentation. Conflicts of interest do not preclude the delivery of the talk, but should be explicitly declared. These may include financial interests (</a:t>
            </a:r>
            <a:r>
              <a:rPr lang="en-GB" altLang="en-US" sz="1500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eg.</a:t>
            </a:r>
            <a:r>
              <a:rPr lang="en-GB" altLang="en-US" sz="15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owning stocks of a related company, having received honoraria, consultancy fees), research interests (research support by grants or otherwise), organisational interests and gifts.</a:t>
            </a:r>
            <a:endParaRPr lang="de-CH" altLang="en-US" sz="15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5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A085-2340-4F08-8A43-334800A3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817" y="141711"/>
            <a:ext cx="8639183" cy="748877"/>
          </a:xfrm>
        </p:spPr>
        <p:txBody>
          <a:bodyPr>
            <a:normAutofit/>
          </a:bodyPr>
          <a:lstStyle/>
          <a:p>
            <a:pPr algn="ctr" defTabSz="914354"/>
            <a:r>
              <a:rPr lang="en-US" sz="3600" dirty="0">
                <a:solidFill>
                  <a:srgbClr val="0D204A"/>
                </a:solidFill>
                <a:latin typeface="Franklin Gothic Medium" panose="020B0603020102020204" pitchFamily="34" charset="0"/>
              </a:rPr>
              <a:t>Disclosure for PRESENTER FULL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681FB-7804-4E84-809A-5EDA8A38B470}"/>
              </a:ext>
            </a:extLst>
          </p:cNvPr>
          <p:cNvSpPr txBox="1"/>
          <p:nvPr/>
        </p:nvSpPr>
        <p:spPr>
          <a:xfrm>
            <a:off x="1208765" y="1159933"/>
            <a:ext cx="9519108" cy="468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2400" dirty="0"/>
              <a:t>Insert full name</a:t>
            </a:r>
            <a:endParaRPr lang="en-CA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/>
              <a:t>List </a:t>
            </a:r>
            <a:r>
              <a:rPr lang="en-US" sz="2400" u="sng" dirty="0"/>
              <a:t>all</a:t>
            </a:r>
            <a:r>
              <a:rPr lang="en-US" sz="2400" dirty="0"/>
              <a:t> relationships/affiliations with for-profit and/or non-profit organizations.  </a:t>
            </a:r>
          </a:p>
          <a:p>
            <a:endParaRPr lang="en-US" sz="2400" dirty="0"/>
          </a:p>
          <a:p>
            <a:r>
              <a:rPr lang="en-US" sz="2400" dirty="0"/>
              <a:t>*Ensure that the statements on the slide are identical to the submitted </a:t>
            </a:r>
            <a:r>
              <a:rPr lang="en-US" sz="2400" dirty="0" err="1"/>
              <a:t>CoI</a:t>
            </a:r>
            <a:r>
              <a:rPr lang="en-US" sz="2400" dirty="0"/>
              <a:t> form:</a:t>
            </a:r>
          </a:p>
          <a:p>
            <a:endParaRPr lang="en-US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Grants</a:t>
            </a:r>
            <a:r>
              <a:rPr lang="en-US" sz="1867" dirty="0"/>
              <a:t> </a:t>
            </a:r>
            <a:r>
              <a:rPr lang="en-US" sz="2133" dirty="0"/>
              <a:t>/ Research support: </a:t>
            </a:r>
            <a:r>
              <a:rPr lang="en-US" sz="2133" dirty="0" err="1"/>
              <a:t>PharmaCorp</a:t>
            </a:r>
            <a:r>
              <a:rPr lang="en-US" sz="2133" dirty="0"/>
              <a:t> ABC, CDN Cancer Org.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Speakers’ bureau or advisory board memberships:  XYZ Biopharmaceuticals Ltd.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Patents for drugs or devices: Widget ABC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/>
              <a:t>Other: Employee of XXY Hospital Group, consultant for XYZ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84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21B7-CFDE-964A-F900-58A1819C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Secondary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070A-DBC6-28EA-E3A3-88914FBE9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9ECAAF-D5AB-2B8E-E774-6CF6C2176E6B}"/>
              </a:ext>
            </a:extLst>
          </p:cNvPr>
          <p:cNvSpPr txBox="1">
            <a:spLocks/>
          </p:cNvSpPr>
          <p:nvPr/>
        </p:nvSpPr>
        <p:spPr>
          <a:xfrm>
            <a:off x="3938953" y="57997"/>
            <a:ext cx="7202659" cy="74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322222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535319-E878-D9E5-0A28-474C4F77BDB3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500603-B242-4618-1245-75882C30C52D}"/>
                </a:ext>
              </a:extLst>
            </p:cNvPr>
            <p:cNvSpPr/>
            <p:nvPr/>
          </p:nvSpPr>
          <p:spPr>
            <a:xfrm>
              <a:off x="-1" y="0"/>
              <a:ext cx="12192001" cy="849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D08F53-B640-ECC7-D284-0DD7FB278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8322188" y="3201285"/>
              <a:ext cx="6857998" cy="455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8274AE-502F-20A2-5A71-45017E994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1001214" y="777399"/>
              <a:ext cx="1805296" cy="47530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A5DBA58-C39D-EE1C-63B2-D0936FFDF7C7}"/>
              </a:ext>
            </a:extLst>
          </p:cNvPr>
          <p:cNvSpPr txBox="1"/>
          <p:nvPr/>
        </p:nvSpPr>
        <p:spPr>
          <a:xfrm rot="5400000">
            <a:off x="9740714" y="3754945"/>
            <a:ext cx="425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81B36"/>
                </a:solidFill>
              </a:rPr>
              <a:t>Main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6BB3D-0474-0EE8-9284-4EFF09B8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43311"/>
            <a:ext cx="10515600" cy="748877"/>
          </a:xfrm>
        </p:spPr>
        <p:txBody>
          <a:bodyPr/>
          <a:lstStyle/>
          <a:p>
            <a:pPr algn="ctr"/>
            <a:r>
              <a:rPr lang="en-US" dirty="0"/>
              <a:t>Secondary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51BA3-EFDB-AFCC-DFE9-A2F43491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35499"/>
            <a:ext cx="10515600" cy="4351338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460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C4F9-A54F-FA99-C00E-AF13FFFE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DF39-7443-A870-7F47-946891997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96;p2">
            <a:extLst>
              <a:ext uri="{FF2B5EF4-FFF2-40B4-BE49-F238E27FC236}">
                <a16:creationId xmlns:a16="http://schemas.microsoft.com/office/drawing/2014/main" id="{BF8A1763-0EE1-D5D3-081E-08FF5E556E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7431"/>
          <a:stretch/>
        </p:blipFill>
        <p:spPr>
          <a:xfrm>
            <a:off x="-170120" y="0"/>
            <a:ext cx="1236212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460FC1-7D4B-E2CC-44BF-69BA9CA56774}"/>
              </a:ext>
            </a:extLst>
          </p:cNvPr>
          <p:cNvGrpSpPr/>
          <p:nvPr/>
        </p:nvGrpSpPr>
        <p:grpSpPr>
          <a:xfrm>
            <a:off x="-170120" y="0"/>
            <a:ext cx="12362120" cy="6858000"/>
            <a:chOff x="-3265660" y="0"/>
            <a:chExt cx="12362120" cy="6858000"/>
          </a:xfrm>
        </p:grpSpPr>
        <p:pic>
          <p:nvPicPr>
            <p:cNvPr id="5" name="Google Shape;97;p2">
              <a:extLst>
                <a:ext uri="{FF2B5EF4-FFF2-40B4-BE49-F238E27FC236}">
                  <a16:creationId xmlns:a16="http://schemas.microsoft.com/office/drawing/2014/main" id="{F6BE8193-2520-E51F-8022-959A047DC7B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265660" y="0"/>
              <a:ext cx="1236212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9;p2">
              <a:extLst>
                <a:ext uri="{FF2B5EF4-FFF2-40B4-BE49-F238E27FC236}">
                  <a16:creationId xmlns:a16="http://schemas.microsoft.com/office/drawing/2014/main" id="{6BECE907-0D5A-4ACC-300E-2304FFBDB80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00920" y="126802"/>
              <a:ext cx="3095540" cy="815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00;p2">
              <a:extLst>
                <a:ext uri="{FF2B5EF4-FFF2-40B4-BE49-F238E27FC236}">
                  <a16:creationId xmlns:a16="http://schemas.microsoft.com/office/drawing/2014/main" id="{84611EEF-C627-72AD-98A8-8E445EA7BB2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3265660" y="126802"/>
              <a:ext cx="4446554" cy="64757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98;p2">
            <a:extLst>
              <a:ext uri="{FF2B5EF4-FFF2-40B4-BE49-F238E27FC236}">
                <a16:creationId xmlns:a16="http://schemas.microsoft.com/office/drawing/2014/main" id="{006BC7BD-221F-35E8-1242-22030138CC1B}"/>
              </a:ext>
            </a:extLst>
          </p:cNvPr>
          <p:cNvSpPr txBox="1"/>
          <p:nvPr/>
        </p:nvSpPr>
        <p:spPr>
          <a:xfrm>
            <a:off x="3916694" y="2228671"/>
            <a:ext cx="672753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Section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8581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320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Franklin Gothic Medium</vt:lpstr>
      <vt:lpstr>Open sans</vt:lpstr>
      <vt:lpstr>Office Theme</vt:lpstr>
      <vt:lpstr>Presentation Title Sub-title (if any)</vt:lpstr>
      <vt:lpstr>Disclosure</vt:lpstr>
      <vt:lpstr>Disclosure</vt:lpstr>
      <vt:lpstr>Disclosure for PRESENTER FULL NAME</vt:lpstr>
      <vt:lpstr>Secondary Header</vt:lpstr>
      <vt:lpstr>Secondary Header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Chariya Sudasna</dc:creator>
  <cp:lastModifiedBy>Chariya Sudasna</cp:lastModifiedBy>
  <cp:revision>16</cp:revision>
  <dcterms:created xsi:type="dcterms:W3CDTF">2025-03-17T04:19:34Z</dcterms:created>
  <dcterms:modified xsi:type="dcterms:W3CDTF">2025-09-23T05:10:31Z</dcterms:modified>
</cp:coreProperties>
</file>